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7" r:id="rId2"/>
    <p:sldId id="259" r:id="rId3"/>
    <p:sldId id="260" r:id="rId4"/>
    <p:sldId id="261" r:id="rId5"/>
    <p:sldId id="262" r:id="rId6"/>
    <p:sldId id="263" r:id="rId7"/>
    <p:sldId id="274" r:id="rId8"/>
    <p:sldId id="265" r:id="rId9"/>
    <p:sldId id="266" r:id="rId10"/>
    <p:sldId id="277" r:id="rId11"/>
    <p:sldId id="278" r:id="rId12"/>
    <p:sldId id="279" r:id="rId13"/>
    <p:sldId id="267" r:id="rId14"/>
    <p:sldId id="264" r:id="rId15"/>
    <p:sldId id="282" r:id="rId16"/>
    <p:sldId id="268" r:id="rId17"/>
    <p:sldId id="280" r:id="rId18"/>
    <p:sldId id="269" r:id="rId19"/>
    <p:sldId id="270" r:id="rId20"/>
    <p:sldId id="281" r:id="rId21"/>
    <p:sldId id="271" r:id="rId22"/>
    <p:sldId id="272" r:id="rId23"/>
    <p:sldId id="273" r:id="rId24"/>
    <p:sldId id="275" r:id="rId25"/>
    <p:sldId id="283" r:id="rId26"/>
    <p:sldId id="276" r:id="rId27"/>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GB"/>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7A27F3C1-5DAC-4031-B0AA-BCB74B09C9D4}" type="datetimeFigureOut">
              <a:rPr lang="en-GB" smtClean="0"/>
              <a:t>12/11/2021</a:t>
            </a:fld>
            <a:endParaRPr lang="en-GB"/>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GB"/>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GB"/>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3DA66A9D-5DF3-4E24-8433-E8989E2A501D}" type="slidenum">
              <a:rPr lang="en-GB" smtClean="0"/>
              <a:t>‹#›</a:t>
            </a:fld>
            <a:endParaRPr lang="en-GB"/>
          </a:p>
        </p:txBody>
      </p:sp>
    </p:spTree>
    <p:extLst>
      <p:ext uri="{BB962C8B-B14F-4D97-AF65-F5344CB8AC3E}">
        <p14:creationId xmlns:p14="http://schemas.microsoft.com/office/powerpoint/2010/main" val="404173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a:t>
            </a:fld>
            <a:endParaRPr lang="en-GB"/>
          </a:p>
        </p:txBody>
      </p:sp>
    </p:spTree>
    <p:extLst>
      <p:ext uri="{BB962C8B-B14F-4D97-AF65-F5344CB8AC3E}">
        <p14:creationId xmlns:p14="http://schemas.microsoft.com/office/powerpoint/2010/main" val="326516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10</a:t>
            </a:fld>
            <a:endParaRPr lang="en-GB"/>
          </a:p>
        </p:txBody>
      </p:sp>
    </p:spTree>
    <p:extLst>
      <p:ext uri="{BB962C8B-B14F-4D97-AF65-F5344CB8AC3E}">
        <p14:creationId xmlns:p14="http://schemas.microsoft.com/office/powerpoint/2010/main" val="2315478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11</a:t>
            </a:fld>
            <a:endParaRPr lang="en-GB"/>
          </a:p>
        </p:txBody>
      </p:sp>
    </p:spTree>
    <p:extLst>
      <p:ext uri="{BB962C8B-B14F-4D97-AF65-F5344CB8AC3E}">
        <p14:creationId xmlns:p14="http://schemas.microsoft.com/office/powerpoint/2010/main" val="1942116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12</a:t>
            </a:fld>
            <a:endParaRPr lang="en-GB"/>
          </a:p>
        </p:txBody>
      </p:sp>
    </p:spTree>
    <p:extLst>
      <p:ext uri="{BB962C8B-B14F-4D97-AF65-F5344CB8AC3E}">
        <p14:creationId xmlns:p14="http://schemas.microsoft.com/office/powerpoint/2010/main" val="301531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13</a:t>
            </a:fld>
            <a:endParaRPr lang="en-GB"/>
          </a:p>
        </p:txBody>
      </p:sp>
    </p:spTree>
    <p:extLst>
      <p:ext uri="{BB962C8B-B14F-4D97-AF65-F5344CB8AC3E}">
        <p14:creationId xmlns:p14="http://schemas.microsoft.com/office/powerpoint/2010/main" val="52410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14</a:t>
            </a:fld>
            <a:endParaRPr lang="en-GB"/>
          </a:p>
        </p:txBody>
      </p:sp>
    </p:spTree>
    <p:extLst>
      <p:ext uri="{BB962C8B-B14F-4D97-AF65-F5344CB8AC3E}">
        <p14:creationId xmlns:p14="http://schemas.microsoft.com/office/powerpoint/2010/main" val="316100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16</a:t>
            </a:fld>
            <a:endParaRPr lang="en-GB"/>
          </a:p>
        </p:txBody>
      </p:sp>
    </p:spTree>
    <p:extLst>
      <p:ext uri="{BB962C8B-B14F-4D97-AF65-F5344CB8AC3E}">
        <p14:creationId xmlns:p14="http://schemas.microsoft.com/office/powerpoint/2010/main" val="400428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17</a:t>
            </a:fld>
            <a:endParaRPr lang="en-GB"/>
          </a:p>
        </p:txBody>
      </p:sp>
    </p:spTree>
    <p:extLst>
      <p:ext uri="{BB962C8B-B14F-4D97-AF65-F5344CB8AC3E}">
        <p14:creationId xmlns:p14="http://schemas.microsoft.com/office/powerpoint/2010/main" val="3964861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18</a:t>
            </a:fld>
            <a:endParaRPr lang="en-GB"/>
          </a:p>
        </p:txBody>
      </p:sp>
    </p:spTree>
    <p:extLst>
      <p:ext uri="{BB962C8B-B14F-4D97-AF65-F5344CB8AC3E}">
        <p14:creationId xmlns:p14="http://schemas.microsoft.com/office/powerpoint/2010/main" val="393759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19</a:t>
            </a:fld>
            <a:endParaRPr lang="en-GB"/>
          </a:p>
        </p:txBody>
      </p:sp>
    </p:spTree>
    <p:extLst>
      <p:ext uri="{BB962C8B-B14F-4D97-AF65-F5344CB8AC3E}">
        <p14:creationId xmlns:p14="http://schemas.microsoft.com/office/powerpoint/2010/main" val="3580309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20</a:t>
            </a:fld>
            <a:endParaRPr lang="en-GB"/>
          </a:p>
        </p:txBody>
      </p:sp>
    </p:spTree>
    <p:extLst>
      <p:ext uri="{BB962C8B-B14F-4D97-AF65-F5344CB8AC3E}">
        <p14:creationId xmlns:p14="http://schemas.microsoft.com/office/powerpoint/2010/main" val="223525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2</a:t>
            </a:fld>
            <a:endParaRPr lang="en-GB"/>
          </a:p>
        </p:txBody>
      </p:sp>
    </p:spTree>
    <p:extLst>
      <p:ext uri="{BB962C8B-B14F-4D97-AF65-F5344CB8AC3E}">
        <p14:creationId xmlns:p14="http://schemas.microsoft.com/office/powerpoint/2010/main" val="393266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21</a:t>
            </a:fld>
            <a:endParaRPr lang="en-GB"/>
          </a:p>
        </p:txBody>
      </p:sp>
    </p:spTree>
    <p:extLst>
      <p:ext uri="{BB962C8B-B14F-4D97-AF65-F5344CB8AC3E}">
        <p14:creationId xmlns:p14="http://schemas.microsoft.com/office/powerpoint/2010/main" val="1714999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22</a:t>
            </a:fld>
            <a:endParaRPr lang="en-GB"/>
          </a:p>
        </p:txBody>
      </p:sp>
    </p:spTree>
    <p:extLst>
      <p:ext uri="{BB962C8B-B14F-4D97-AF65-F5344CB8AC3E}">
        <p14:creationId xmlns:p14="http://schemas.microsoft.com/office/powerpoint/2010/main" val="136778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23</a:t>
            </a:fld>
            <a:endParaRPr lang="en-GB"/>
          </a:p>
        </p:txBody>
      </p:sp>
    </p:spTree>
    <p:extLst>
      <p:ext uri="{BB962C8B-B14F-4D97-AF65-F5344CB8AC3E}">
        <p14:creationId xmlns:p14="http://schemas.microsoft.com/office/powerpoint/2010/main" val="1180310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24</a:t>
            </a:fld>
            <a:endParaRPr lang="en-GB"/>
          </a:p>
        </p:txBody>
      </p:sp>
    </p:spTree>
    <p:extLst>
      <p:ext uri="{BB962C8B-B14F-4D97-AF65-F5344CB8AC3E}">
        <p14:creationId xmlns:p14="http://schemas.microsoft.com/office/powerpoint/2010/main" val="3849909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26</a:t>
            </a:fld>
            <a:endParaRPr lang="en-GB"/>
          </a:p>
        </p:txBody>
      </p:sp>
    </p:spTree>
    <p:extLst>
      <p:ext uri="{BB962C8B-B14F-4D97-AF65-F5344CB8AC3E}">
        <p14:creationId xmlns:p14="http://schemas.microsoft.com/office/powerpoint/2010/main" val="181565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3</a:t>
            </a:fld>
            <a:endParaRPr lang="en-GB"/>
          </a:p>
        </p:txBody>
      </p:sp>
    </p:spTree>
    <p:extLst>
      <p:ext uri="{BB962C8B-B14F-4D97-AF65-F5344CB8AC3E}">
        <p14:creationId xmlns:p14="http://schemas.microsoft.com/office/powerpoint/2010/main" val="112461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4</a:t>
            </a:fld>
            <a:endParaRPr lang="en-GB"/>
          </a:p>
        </p:txBody>
      </p:sp>
    </p:spTree>
    <p:extLst>
      <p:ext uri="{BB962C8B-B14F-4D97-AF65-F5344CB8AC3E}">
        <p14:creationId xmlns:p14="http://schemas.microsoft.com/office/powerpoint/2010/main" val="219690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5</a:t>
            </a:fld>
            <a:endParaRPr lang="en-GB"/>
          </a:p>
        </p:txBody>
      </p:sp>
    </p:spTree>
    <p:extLst>
      <p:ext uri="{BB962C8B-B14F-4D97-AF65-F5344CB8AC3E}">
        <p14:creationId xmlns:p14="http://schemas.microsoft.com/office/powerpoint/2010/main" val="428506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6</a:t>
            </a:fld>
            <a:endParaRPr lang="en-GB"/>
          </a:p>
        </p:txBody>
      </p:sp>
    </p:spTree>
    <p:extLst>
      <p:ext uri="{BB962C8B-B14F-4D97-AF65-F5344CB8AC3E}">
        <p14:creationId xmlns:p14="http://schemas.microsoft.com/office/powerpoint/2010/main" val="325712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7</a:t>
            </a:fld>
            <a:endParaRPr lang="en-GB"/>
          </a:p>
        </p:txBody>
      </p:sp>
    </p:spTree>
    <p:extLst>
      <p:ext uri="{BB962C8B-B14F-4D97-AF65-F5344CB8AC3E}">
        <p14:creationId xmlns:p14="http://schemas.microsoft.com/office/powerpoint/2010/main" val="116172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8</a:t>
            </a:fld>
            <a:endParaRPr lang="en-GB"/>
          </a:p>
        </p:txBody>
      </p:sp>
    </p:spTree>
    <p:extLst>
      <p:ext uri="{BB962C8B-B14F-4D97-AF65-F5344CB8AC3E}">
        <p14:creationId xmlns:p14="http://schemas.microsoft.com/office/powerpoint/2010/main" val="382265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66A9D-5DF3-4E24-8433-E8989E2A501D}" type="slidenum">
              <a:rPr lang="en-GB" smtClean="0"/>
              <a:t>9</a:t>
            </a:fld>
            <a:endParaRPr lang="en-GB"/>
          </a:p>
        </p:txBody>
      </p:sp>
    </p:spTree>
    <p:extLst>
      <p:ext uri="{BB962C8B-B14F-4D97-AF65-F5344CB8AC3E}">
        <p14:creationId xmlns:p14="http://schemas.microsoft.com/office/powerpoint/2010/main" val="393833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8754-3F90-4282-B61D-7B18FDDC03EC}"/>
              </a:ext>
            </a:extLst>
          </p:cNvPr>
          <p:cNvSpPr>
            <a:spLocks noGrp="1"/>
          </p:cNvSpPr>
          <p:nvPr>
            <p:ph type="title"/>
          </p:nvPr>
        </p:nvSpPr>
        <p:spPr/>
        <p:txBody>
          <a:bodyPr/>
          <a:lstStyle/>
          <a:p>
            <a:pPr algn="ctr"/>
            <a:r>
              <a:rPr lang="en-GB" dirty="0"/>
              <a:t>LETS TRY ASTRO PHOTOGRAPHY</a:t>
            </a:r>
          </a:p>
        </p:txBody>
      </p:sp>
      <p:pic>
        <p:nvPicPr>
          <p:cNvPr id="4" name="Picture 3">
            <a:extLst>
              <a:ext uri="{FF2B5EF4-FFF2-40B4-BE49-F238E27FC236}">
                <a16:creationId xmlns:a16="http://schemas.microsoft.com/office/drawing/2014/main" id="{4C1C36DD-CFF9-4DE9-A3B7-F3B7FBCBF37E}"/>
              </a:ext>
            </a:extLst>
          </p:cNvPr>
          <p:cNvPicPr>
            <a:picLocks noChangeAspect="1"/>
          </p:cNvPicPr>
          <p:nvPr/>
        </p:nvPicPr>
        <p:blipFill>
          <a:blip r:embed="rId3"/>
          <a:stretch>
            <a:fillRect/>
          </a:stretch>
        </p:blipFill>
        <p:spPr>
          <a:xfrm>
            <a:off x="2171629" y="1481257"/>
            <a:ext cx="7848741" cy="5234129"/>
          </a:xfrm>
          <a:prstGeom prst="rect">
            <a:avLst/>
          </a:prstGeom>
        </p:spPr>
      </p:pic>
    </p:spTree>
    <p:extLst>
      <p:ext uri="{BB962C8B-B14F-4D97-AF65-F5344CB8AC3E}">
        <p14:creationId xmlns:p14="http://schemas.microsoft.com/office/powerpoint/2010/main" val="175131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A4997-6A2B-410A-B067-50C70AB60363}"/>
              </a:ext>
            </a:extLst>
          </p:cNvPr>
          <p:cNvSpPr txBox="1"/>
          <p:nvPr/>
        </p:nvSpPr>
        <p:spPr>
          <a:xfrm>
            <a:off x="349541" y="506371"/>
            <a:ext cx="11492917" cy="6555641"/>
          </a:xfrm>
          <a:prstGeom prst="rect">
            <a:avLst/>
          </a:prstGeom>
          <a:noFill/>
        </p:spPr>
        <p:txBody>
          <a:bodyPr wrap="square">
            <a:spAutoFit/>
          </a:bodyPr>
          <a:lstStyle/>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The Milkway,  Some talk of the Milkyway season. Well it doesn’t really have a season, its there all the time. However, its positioning changes and therefore so does the  visibility of the “core”. This  is what leads to the term “season” being used. </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 But even when the core isn’t visible we can still photograph it, and its great practise for when the time comes that the core makes it appearance above the horizon again. </a:t>
            </a:r>
          </a:p>
          <a:p>
            <a:endParaRPr lang="en-GB" sz="3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51769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DAA71F-0D64-43BF-B262-D7B0B8FF2D93}"/>
              </a:ext>
            </a:extLst>
          </p:cNvPr>
          <p:cNvSpPr txBox="1"/>
          <p:nvPr/>
        </p:nvSpPr>
        <p:spPr>
          <a:xfrm>
            <a:off x="29362" y="3843942"/>
            <a:ext cx="11769754" cy="3139321"/>
          </a:xfrm>
          <a:prstGeom prst="rect">
            <a:avLst/>
          </a:prstGeom>
          <a:noFill/>
        </p:spPr>
        <p:txBody>
          <a:bodyPr wrap="square">
            <a:spAutoFit/>
          </a:bodyPr>
          <a:lstStyle/>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There are many Apps that can help us with our planning and are great resources. </a:t>
            </a:r>
            <a:r>
              <a:rPr lang="en-GB" sz="3600" dirty="0" err="1">
                <a:latin typeface="Calibri" panose="020F0502020204030204" pitchFamily="34" charset="0"/>
                <a:cs typeface="Calibri" panose="020F0502020204030204" pitchFamily="34" charset="0"/>
              </a:rPr>
              <a:t>Stellarium</a:t>
            </a:r>
            <a:r>
              <a:rPr lang="en-GB" sz="3600" dirty="0">
                <a:latin typeface="Calibri" panose="020F0502020204030204" pitchFamily="34" charset="0"/>
                <a:cs typeface="Calibri" panose="020F0502020204030204" pitchFamily="34" charset="0"/>
              </a:rPr>
              <a:t>, Photopils, Planit pro. These show you times of the Moon rising setting, where it travels across the sky. When the Milkyway core is rising, but also many other  helpful things to assist with Astrophotography. </a:t>
            </a:r>
          </a:p>
          <a:p>
            <a:pPr marL="285750" indent="-285750">
              <a:buFont typeface="Arial" panose="020B0604020202020204" pitchFamily="34" charset="0"/>
              <a:buChar char="•"/>
            </a:pPr>
            <a:endParaRPr lang="en-GB" sz="1800" dirty="0"/>
          </a:p>
        </p:txBody>
      </p:sp>
      <p:sp>
        <p:nvSpPr>
          <p:cNvPr id="5" name="TextBox 4">
            <a:extLst>
              <a:ext uri="{FF2B5EF4-FFF2-40B4-BE49-F238E27FC236}">
                <a16:creationId xmlns:a16="http://schemas.microsoft.com/office/drawing/2014/main" id="{9399C2EA-D74B-4F13-9E82-537F4CAE3E00}"/>
              </a:ext>
            </a:extLst>
          </p:cNvPr>
          <p:cNvSpPr txBox="1"/>
          <p:nvPr/>
        </p:nvSpPr>
        <p:spPr>
          <a:xfrm>
            <a:off x="234893" y="167347"/>
            <a:ext cx="11358692" cy="3416320"/>
          </a:xfrm>
          <a:prstGeom prst="rect">
            <a:avLst/>
          </a:prstGeom>
          <a:noFill/>
        </p:spPr>
        <p:txBody>
          <a:bodyPr wrap="square">
            <a:spAutoFit/>
          </a:bodyPr>
          <a:lstStyle/>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Constellations like the Plough, Orion, or Pleiades you may need to do some planning. For example Orion is only visible in our night sky in the winter months   and currently rises above the horizon around 22.30hrs.  As previously mentioned will they be where you want them to be in your shot?</a:t>
            </a:r>
          </a:p>
        </p:txBody>
      </p:sp>
    </p:spTree>
    <p:extLst>
      <p:ext uri="{BB962C8B-B14F-4D97-AF65-F5344CB8AC3E}">
        <p14:creationId xmlns:p14="http://schemas.microsoft.com/office/powerpoint/2010/main" val="428792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F39FB03A-D3BA-478D-9152-B2F97AE1D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7" y="268447"/>
            <a:ext cx="3656045" cy="24404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B8B4381D-BA3E-4F1C-911C-D96E4FC17E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63"/>
          <a:stretch/>
        </p:blipFill>
        <p:spPr bwMode="auto">
          <a:xfrm>
            <a:off x="5092116" y="340672"/>
            <a:ext cx="2137183"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761458-CE2D-4771-9BD1-884D5B3951A3}"/>
              </a:ext>
            </a:extLst>
          </p:cNvPr>
          <p:cNvPicPr>
            <a:picLocks noChangeAspect="1"/>
          </p:cNvPicPr>
          <p:nvPr/>
        </p:nvPicPr>
        <p:blipFill>
          <a:blip r:embed="rId5"/>
          <a:stretch>
            <a:fillRect/>
          </a:stretch>
        </p:blipFill>
        <p:spPr>
          <a:xfrm>
            <a:off x="7688510" y="1020092"/>
            <a:ext cx="3962400" cy="1076325"/>
          </a:xfrm>
          <a:prstGeom prst="rect">
            <a:avLst/>
          </a:prstGeom>
        </p:spPr>
      </p:pic>
      <p:pic>
        <p:nvPicPr>
          <p:cNvPr id="1030" name="Picture 6" descr="Image result for skyview app">
            <a:extLst>
              <a:ext uri="{FF2B5EF4-FFF2-40B4-BE49-F238E27FC236}">
                <a16:creationId xmlns:a16="http://schemas.microsoft.com/office/drawing/2014/main" id="{22AF21FA-DC5F-491D-A757-BD88A29E3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612" y="3981624"/>
            <a:ext cx="4064301" cy="19745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ar walk app">
            <a:extLst>
              <a:ext uri="{FF2B5EF4-FFF2-40B4-BE49-F238E27FC236}">
                <a16:creationId xmlns:a16="http://schemas.microsoft.com/office/drawing/2014/main" id="{44E98FD7-75B8-424A-A384-12EB22F099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0707" y="3818608"/>
            <a:ext cx="3619500"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C09FBD-CB88-4604-AB3E-5DC75FB5C1C4}"/>
              </a:ext>
            </a:extLst>
          </p:cNvPr>
          <p:cNvSpPr txBox="1"/>
          <p:nvPr/>
        </p:nvSpPr>
        <p:spPr>
          <a:xfrm>
            <a:off x="599191" y="2732976"/>
            <a:ext cx="3280095"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Approx £8.00 ($9.99)</a:t>
            </a:r>
            <a:endParaRPr lang="en-GB" sz="2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E767F87-4A8B-48A9-A53E-CEE6DEF47EE5}"/>
              </a:ext>
            </a:extLst>
          </p:cNvPr>
          <p:cNvSpPr txBox="1"/>
          <p:nvPr/>
        </p:nvSpPr>
        <p:spPr>
          <a:xfrm>
            <a:off x="4505890" y="2560411"/>
            <a:ext cx="3464567" cy="523220"/>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Approx £8.00 ($9.99)</a:t>
            </a:r>
            <a:endParaRPr lang="en-GB" sz="2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3CAF688-8E3B-4EF7-8767-9EFC991E47B8}"/>
              </a:ext>
            </a:extLst>
          </p:cNvPr>
          <p:cNvSpPr txBox="1"/>
          <p:nvPr/>
        </p:nvSpPr>
        <p:spPr>
          <a:xfrm>
            <a:off x="8934276" y="2191079"/>
            <a:ext cx="1048624"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FREE</a:t>
            </a:r>
            <a:endParaRPr lang="en-GB"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0A800FF-48A8-4CFE-A2C4-F701DA803060}"/>
              </a:ext>
            </a:extLst>
          </p:cNvPr>
          <p:cNvSpPr txBox="1"/>
          <p:nvPr/>
        </p:nvSpPr>
        <p:spPr>
          <a:xfrm>
            <a:off x="2130804" y="6066333"/>
            <a:ext cx="1853967"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$1.99</a:t>
            </a:r>
            <a:endParaRPr lang="en-GB"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B182C55-B48C-432F-834A-8AE0E559E4CF}"/>
              </a:ext>
            </a:extLst>
          </p:cNvPr>
          <p:cNvSpPr txBox="1"/>
          <p:nvPr/>
        </p:nvSpPr>
        <p:spPr>
          <a:xfrm>
            <a:off x="7512342" y="5898553"/>
            <a:ext cx="284386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£2.99</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792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A1C5D1-5612-46FF-8A29-193236766AEB}"/>
              </a:ext>
            </a:extLst>
          </p:cNvPr>
          <p:cNvSpPr txBox="1"/>
          <p:nvPr/>
        </p:nvSpPr>
        <p:spPr>
          <a:xfrm>
            <a:off x="4197292" y="377505"/>
            <a:ext cx="7927596" cy="5632311"/>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You need to consider the Moon when photographing stars and the Milkyway, as a full Moon can easily wash out so much of the detail. Plan around nights when there is no Moon, or  it’s a crescent. But also check to see what time the Moon is setting or rising, as this may well give you a bigger window of opportunity. You also need to consider light pollution from nearby towns. </a:t>
            </a:r>
          </a:p>
        </p:txBody>
      </p:sp>
      <p:pic>
        <p:nvPicPr>
          <p:cNvPr id="4" name="Picture 3">
            <a:extLst>
              <a:ext uri="{FF2B5EF4-FFF2-40B4-BE49-F238E27FC236}">
                <a16:creationId xmlns:a16="http://schemas.microsoft.com/office/drawing/2014/main" id="{D5266818-26B4-4CB5-8F6E-B0FEF58569F5}"/>
              </a:ext>
            </a:extLst>
          </p:cNvPr>
          <p:cNvPicPr>
            <a:picLocks noChangeAspect="1"/>
          </p:cNvPicPr>
          <p:nvPr/>
        </p:nvPicPr>
        <p:blipFill>
          <a:blip r:embed="rId3"/>
          <a:stretch>
            <a:fillRect/>
          </a:stretch>
        </p:blipFill>
        <p:spPr>
          <a:xfrm>
            <a:off x="520946" y="194115"/>
            <a:ext cx="3438657" cy="6469769"/>
          </a:xfrm>
          <a:prstGeom prst="rect">
            <a:avLst/>
          </a:prstGeom>
        </p:spPr>
      </p:pic>
    </p:spTree>
    <p:extLst>
      <p:ext uri="{BB962C8B-B14F-4D97-AF65-F5344CB8AC3E}">
        <p14:creationId xmlns:p14="http://schemas.microsoft.com/office/powerpoint/2010/main" val="287380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FA241-A38B-4140-AD7F-103853C69DF4}"/>
              </a:ext>
            </a:extLst>
          </p:cNvPr>
          <p:cNvPicPr>
            <a:picLocks noChangeAspect="1"/>
          </p:cNvPicPr>
          <p:nvPr/>
        </p:nvPicPr>
        <p:blipFill>
          <a:blip r:embed="rId3"/>
          <a:stretch>
            <a:fillRect/>
          </a:stretch>
        </p:blipFill>
        <p:spPr>
          <a:xfrm>
            <a:off x="1057012" y="128902"/>
            <a:ext cx="9915787" cy="6600196"/>
          </a:xfrm>
          <a:prstGeom prst="rect">
            <a:avLst/>
          </a:prstGeom>
        </p:spPr>
      </p:pic>
    </p:spTree>
    <p:extLst>
      <p:ext uri="{BB962C8B-B14F-4D97-AF65-F5344CB8AC3E}">
        <p14:creationId xmlns:p14="http://schemas.microsoft.com/office/powerpoint/2010/main" val="274944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3F0CB-3A4A-438E-896E-331AEC079C19}"/>
              </a:ext>
            </a:extLst>
          </p:cNvPr>
          <p:cNvPicPr>
            <a:picLocks noChangeAspect="1"/>
          </p:cNvPicPr>
          <p:nvPr/>
        </p:nvPicPr>
        <p:blipFill>
          <a:blip r:embed="rId2"/>
          <a:stretch>
            <a:fillRect/>
          </a:stretch>
        </p:blipFill>
        <p:spPr>
          <a:xfrm>
            <a:off x="251185" y="719356"/>
            <a:ext cx="11689629" cy="5267639"/>
          </a:xfrm>
          <a:prstGeom prst="rect">
            <a:avLst/>
          </a:prstGeom>
        </p:spPr>
      </p:pic>
    </p:spTree>
    <p:extLst>
      <p:ext uri="{BB962C8B-B14F-4D97-AF65-F5344CB8AC3E}">
        <p14:creationId xmlns:p14="http://schemas.microsoft.com/office/powerpoint/2010/main" val="143066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F60AC-AAB6-416D-B619-1336ADA4FBC6}"/>
              </a:ext>
            </a:extLst>
          </p:cNvPr>
          <p:cNvSpPr txBox="1"/>
          <p:nvPr/>
        </p:nvSpPr>
        <p:spPr>
          <a:xfrm>
            <a:off x="67112" y="-71305"/>
            <a:ext cx="12124888" cy="7294305"/>
          </a:xfrm>
          <a:prstGeom prst="rect">
            <a:avLst/>
          </a:prstGeom>
          <a:noFill/>
        </p:spPr>
        <p:txBody>
          <a:bodyPr wrap="square" rtlCol="0">
            <a:spAutoFit/>
          </a:bodyPr>
          <a:lstStyle/>
          <a:p>
            <a:pPr algn="ctr"/>
            <a:r>
              <a:rPr lang="en-GB" sz="3600" u="sng" dirty="0">
                <a:latin typeface="Calibri" panose="020F0502020204030204" pitchFamily="34" charset="0"/>
                <a:cs typeface="Calibri" panose="020F0502020204030204" pitchFamily="34" charset="0"/>
              </a:rPr>
              <a:t>GETTING THE SHOT.</a:t>
            </a:r>
          </a:p>
          <a:p>
            <a:pPr algn="ctr"/>
            <a:endParaRPr lang="en-GB" dirty="0"/>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Always shoot in raw, you need to retain as much detail as possible.</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Try and use the fastest lens you have, F1.8 – F3</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Use manual focus and focus on a bright star, getting it as small as you can in your live view. Or you can enable focus peaking if your camera has it. </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Work out what is the longest you can have your shutter open  with your chosen lens and F stop before you start getting trailing stars. You want to keep them round! You can use the 500 rule or the more accurate  NPF Rule. There is part of Photopils that works it all out for you.</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9659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7A13CE-3279-4E97-818E-F835B2FCF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78" y="1157681"/>
            <a:ext cx="5816373" cy="3875714"/>
          </a:xfrm>
          <a:prstGeom prst="rect">
            <a:avLst/>
          </a:prstGeom>
        </p:spPr>
      </p:pic>
      <p:pic>
        <p:nvPicPr>
          <p:cNvPr id="3" name="Picture 2">
            <a:extLst>
              <a:ext uri="{FF2B5EF4-FFF2-40B4-BE49-F238E27FC236}">
                <a16:creationId xmlns:a16="http://schemas.microsoft.com/office/drawing/2014/main" id="{676152A9-953A-465D-984D-154EB5CC1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851" y="1157682"/>
            <a:ext cx="5819177" cy="3875714"/>
          </a:xfrm>
          <a:prstGeom prst="rect">
            <a:avLst/>
          </a:prstGeom>
        </p:spPr>
      </p:pic>
    </p:spTree>
    <p:extLst>
      <p:ext uri="{BB962C8B-B14F-4D97-AF65-F5344CB8AC3E}">
        <p14:creationId xmlns:p14="http://schemas.microsoft.com/office/powerpoint/2010/main" val="283469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73EF36-E34E-43C5-93F3-42DE0F0CFD94}"/>
              </a:ext>
            </a:extLst>
          </p:cNvPr>
          <p:cNvSpPr txBox="1"/>
          <p:nvPr/>
        </p:nvSpPr>
        <p:spPr>
          <a:xfrm>
            <a:off x="740327" y="876460"/>
            <a:ext cx="10626755" cy="3416320"/>
          </a:xfrm>
          <a:prstGeom prst="rect">
            <a:avLst/>
          </a:prstGeom>
          <a:noFill/>
        </p:spPr>
        <p:txBody>
          <a:bodyPr wrap="square">
            <a:spAutoFit/>
          </a:bodyPr>
          <a:lstStyle/>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Don’t be afraid of Higher ISO, depending on your camera and ambient light your ISO could range from 800 to 6400 there are many ways to deal with noise nowadays.</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If your shutter speed needs to be faster to prevent trailing stars you will have to increase your ISO</a:t>
            </a:r>
          </a:p>
        </p:txBody>
      </p:sp>
    </p:spTree>
    <p:extLst>
      <p:ext uri="{BB962C8B-B14F-4D97-AF65-F5344CB8AC3E}">
        <p14:creationId xmlns:p14="http://schemas.microsoft.com/office/powerpoint/2010/main" val="94964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17115D-7739-4816-A893-2EF97BF7BFF2}"/>
              </a:ext>
            </a:extLst>
          </p:cNvPr>
          <p:cNvSpPr txBox="1"/>
          <p:nvPr/>
        </p:nvSpPr>
        <p:spPr>
          <a:xfrm>
            <a:off x="1057013" y="536895"/>
            <a:ext cx="10259736" cy="5632311"/>
          </a:xfrm>
          <a:prstGeom prst="rect">
            <a:avLst/>
          </a:prstGeom>
          <a:noFill/>
        </p:spPr>
        <p:txBody>
          <a:bodyPr wrap="square" rtlCol="0">
            <a:spAutoFit/>
          </a:bodyPr>
          <a:lstStyle/>
          <a:p>
            <a:pPr algn="ctr"/>
            <a:r>
              <a:rPr lang="en-GB" sz="3600" dirty="0">
                <a:latin typeface="Calibri" panose="020F0502020204030204" pitchFamily="34" charset="0"/>
                <a:cs typeface="Calibri" panose="020F0502020204030204" pitchFamily="34" charset="0"/>
              </a:rPr>
              <a:t>EDITING.</a:t>
            </a:r>
          </a:p>
          <a:p>
            <a:pPr algn="ctr"/>
            <a:endParaRPr lang="en-GB" dirty="0"/>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There are no hard or fast rules with editing and very hard to say what is right or wrong as its very Subjective, some like bold vibrant colours in their Milkyway, others don’t!</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But what I have found is its more selective editing rather than global, using brushes to increase highlights, minimal dehaze to bring out detail ( but be careful it can put a lot of blue into your image.)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110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C5F5A3-8195-4811-99DA-C0EE350F78A7}"/>
              </a:ext>
            </a:extLst>
          </p:cNvPr>
          <p:cNvSpPr txBox="1"/>
          <p:nvPr/>
        </p:nvSpPr>
        <p:spPr>
          <a:xfrm>
            <a:off x="973123" y="906010"/>
            <a:ext cx="10570128" cy="3918060"/>
          </a:xfrm>
          <a:prstGeom prst="rect">
            <a:avLst/>
          </a:prstGeom>
          <a:noFill/>
        </p:spPr>
        <p:txBody>
          <a:bodyPr wrap="square">
            <a:spAutoFit/>
          </a:bodyPr>
          <a:lstStyle/>
          <a:p>
            <a:pPr algn="just">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We have all looked up and seen the night sky.</a:t>
            </a:r>
          </a:p>
          <a:p>
            <a:pPr algn="just">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 Moon shining down on us, a sky full of bright twinkling stars. </a:t>
            </a:r>
          </a:p>
          <a:p>
            <a:pPr algn="just">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A magnificent expanse of darkness and light rising above us as far as the eye can see. </a:t>
            </a:r>
          </a:p>
          <a:p>
            <a:r>
              <a:rPr lang="en-GB" sz="3600" dirty="0">
                <a:effectLst/>
                <a:latin typeface="Calibri" panose="020F0502020204030204" pitchFamily="34" charset="0"/>
                <a:ea typeface="Calibri" panose="020F0502020204030204" pitchFamily="34" charset="0"/>
                <a:cs typeface="Times New Roman" panose="02020603050405020304" pitchFamily="18" charset="0"/>
              </a:rPr>
              <a:t>But how do we photograph it? </a:t>
            </a:r>
            <a:endParaRPr lang="en-GB" sz="3600" dirty="0"/>
          </a:p>
        </p:txBody>
      </p:sp>
    </p:spTree>
    <p:extLst>
      <p:ext uri="{BB962C8B-B14F-4D97-AF65-F5344CB8AC3E}">
        <p14:creationId xmlns:p14="http://schemas.microsoft.com/office/powerpoint/2010/main" val="177158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49F14-0BBC-4D04-BE82-EB5659EE7D45}"/>
              </a:ext>
            </a:extLst>
          </p:cNvPr>
          <p:cNvSpPr txBox="1"/>
          <p:nvPr/>
        </p:nvSpPr>
        <p:spPr>
          <a:xfrm>
            <a:off x="1040234" y="813732"/>
            <a:ext cx="10301681" cy="3970318"/>
          </a:xfrm>
          <a:prstGeom prst="rect">
            <a:avLst/>
          </a:prstGeom>
          <a:noFill/>
        </p:spPr>
        <p:txBody>
          <a:bodyPr wrap="square">
            <a:spAutoFit/>
          </a:bodyPr>
          <a:lstStyle/>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I prefer to set my White balance in camera at around 4000k </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The way I learnt was YouTube, with my image open in Lightroom and then watching, pausing, doing and watching a bit more. Bit by bit you will learn your own style and what workflow works best for you.  It’s a fabulous resource for learning.</a:t>
            </a:r>
          </a:p>
        </p:txBody>
      </p:sp>
    </p:spTree>
    <p:extLst>
      <p:ext uri="{BB962C8B-B14F-4D97-AF65-F5344CB8AC3E}">
        <p14:creationId xmlns:p14="http://schemas.microsoft.com/office/powerpoint/2010/main" val="41410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4FA7A-8476-4529-814D-DDBA8D828D99}"/>
              </a:ext>
            </a:extLst>
          </p:cNvPr>
          <p:cNvSpPr txBox="1"/>
          <p:nvPr/>
        </p:nvSpPr>
        <p:spPr>
          <a:xfrm>
            <a:off x="436228" y="327171"/>
            <a:ext cx="11241247" cy="6555641"/>
          </a:xfrm>
          <a:prstGeom prst="rect">
            <a:avLst/>
          </a:prstGeom>
          <a:noFill/>
        </p:spPr>
        <p:txBody>
          <a:bodyPr wrap="square" rtlCol="0">
            <a:spAutoFit/>
          </a:bodyPr>
          <a:lstStyle/>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Be warned it can become addictive! You will need to get some thermals .</a:t>
            </a:r>
          </a:p>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You will always want better &amp; more.</a:t>
            </a:r>
          </a:p>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As you develop you will hear terms you don’t understand, like tracking, stacking, dark frames, bias frames. </a:t>
            </a:r>
          </a:p>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REMEMBER ALWAYS STAY SAFE!</a:t>
            </a:r>
          </a:p>
          <a:p>
            <a:pPr marL="342900" indent="-342900">
              <a:buFont typeface="Arial" panose="020B0604020202020204" pitchFamily="34" charset="0"/>
              <a:buChar char="•"/>
            </a:pPr>
            <a:r>
              <a:rPr lang="en-GB" sz="3600" dirty="0">
                <a:latin typeface="Calibri" panose="020F0502020204030204" pitchFamily="34" charset="0"/>
                <a:cs typeface="Calibri" panose="020F0502020204030204" pitchFamily="34" charset="0"/>
              </a:rPr>
              <a:t>Reccy a location in the day, much easier to work out a preferred composition during daylight. Many apps have a Augmented reality function, so you can hold your phone up to the sky and  you can see where the Milkyway or constellations will be.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81933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D3060C-637C-4092-92F4-394D3285D080}"/>
              </a:ext>
            </a:extLst>
          </p:cNvPr>
          <p:cNvPicPr>
            <a:picLocks noChangeAspect="1"/>
          </p:cNvPicPr>
          <p:nvPr/>
        </p:nvPicPr>
        <p:blipFill rotWithShape="1">
          <a:blip r:embed="rId3">
            <a:extLst>
              <a:ext uri="{28A0092B-C50C-407E-A947-70E740481C1C}">
                <a14:useLocalDpi xmlns:a14="http://schemas.microsoft.com/office/drawing/2010/main" val="0"/>
              </a:ext>
            </a:extLst>
          </a:blip>
          <a:srcRect l="5000" t="6510" r="3594" b="5870"/>
          <a:stretch/>
        </p:blipFill>
        <p:spPr bwMode="auto">
          <a:xfrm>
            <a:off x="1837188" y="1348591"/>
            <a:ext cx="8720960" cy="44125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254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5AEBC7-C150-4AF8-BA82-1396D7260900}"/>
              </a:ext>
            </a:extLst>
          </p:cNvPr>
          <p:cNvPicPr>
            <a:picLocks noChangeAspect="1"/>
          </p:cNvPicPr>
          <p:nvPr/>
        </p:nvPicPr>
        <p:blipFill rotWithShape="1">
          <a:blip r:embed="rId3">
            <a:extLst>
              <a:ext uri="{28A0092B-C50C-407E-A947-70E740481C1C}">
                <a14:useLocalDpi xmlns:a14="http://schemas.microsoft.com/office/drawing/2010/main" val="0"/>
              </a:ext>
            </a:extLst>
          </a:blip>
          <a:srcRect l="9273" t="5305" r="7299" b="6195"/>
          <a:stretch/>
        </p:blipFill>
        <p:spPr bwMode="auto">
          <a:xfrm>
            <a:off x="152844" y="191107"/>
            <a:ext cx="4242988" cy="6475785"/>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31AA3DF3-985C-4CBC-A605-818049FB7100}"/>
              </a:ext>
            </a:extLst>
          </p:cNvPr>
          <p:cNvPicPr>
            <a:picLocks noChangeAspect="1"/>
          </p:cNvPicPr>
          <p:nvPr/>
        </p:nvPicPr>
        <p:blipFill>
          <a:blip r:embed="rId4"/>
          <a:stretch>
            <a:fillRect/>
          </a:stretch>
        </p:blipFill>
        <p:spPr>
          <a:xfrm>
            <a:off x="4639112" y="1233182"/>
            <a:ext cx="7231951" cy="4135772"/>
          </a:xfrm>
          <a:prstGeom prst="rect">
            <a:avLst/>
          </a:prstGeom>
        </p:spPr>
      </p:pic>
    </p:spTree>
    <p:extLst>
      <p:ext uri="{BB962C8B-B14F-4D97-AF65-F5344CB8AC3E}">
        <p14:creationId xmlns:p14="http://schemas.microsoft.com/office/powerpoint/2010/main" val="1745838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C9626-ED58-4FF3-821B-654095817004}"/>
              </a:ext>
            </a:extLst>
          </p:cNvPr>
          <p:cNvPicPr>
            <a:picLocks noChangeAspect="1"/>
          </p:cNvPicPr>
          <p:nvPr/>
        </p:nvPicPr>
        <p:blipFill>
          <a:blip r:embed="rId3"/>
          <a:stretch>
            <a:fillRect/>
          </a:stretch>
        </p:blipFill>
        <p:spPr>
          <a:xfrm>
            <a:off x="137104" y="151002"/>
            <a:ext cx="9285926" cy="5536734"/>
          </a:xfrm>
          <a:prstGeom prst="rect">
            <a:avLst/>
          </a:prstGeom>
        </p:spPr>
      </p:pic>
      <p:pic>
        <p:nvPicPr>
          <p:cNvPr id="5" name="Picture 4">
            <a:extLst>
              <a:ext uri="{FF2B5EF4-FFF2-40B4-BE49-F238E27FC236}">
                <a16:creationId xmlns:a16="http://schemas.microsoft.com/office/drawing/2014/main" id="{5D859F87-828F-4005-95CE-A13474C41221}"/>
              </a:ext>
            </a:extLst>
          </p:cNvPr>
          <p:cNvPicPr>
            <a:picLocks noChangeAspect="1"/>
          </p:cNvPicPr>
          <p:nvPr/>
        </p:nvPicPr>
        <p:blipFill>
          <a:blip r:embed="rId4"/>
          <a:stretch>
            <a:fillRect/>
          </a:stretch>
        </p:blipFill>
        <p:spPr>
          <a:xfrm>
            <a:off x="7662993" y="3264608"/>
            <a:ext cx="4391903" cy="2989384"/>
          </a:xfrm>
          <a:prstGeom prst="rect">
            <a:avLst/>
          </a:prstGeom>
        </p:spPr>
      </p:pic>
    </p:spTree>
    <p:extLst>
      <p:ext uri="{BB962C8B-B14F-4D97-AF65-F5344CB8AC3E}">
        <p14:creationId xmlns:p14="http://schemas.microsoft.com/office/powerpoint/2010/main" val="2002831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74C21-4E89-4A6D-991E-8B93790827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575" y="213902"/>
            <a:ext cx="5984850" cy="6563879"/>
          </a:xfrm>
          <a:prstGeom prst="rect">
            <a:avLst/>
          </a:prstGeom>
          <a:noFill/>
          <a:ln>
            <a:noFill/>
          </a:ln>
        </p:spPr>
      </p:pic>
    </p:spTree>
    <p:extLst>
      <p:ext uri="{BB962C8B-B14F-4D97-AF65-F5344CB8AC3E}">
        <p14:creationId xmlns:p14="http://schemas.microsoft.com/office/powerpoint/2010/main" val="590546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ECAB5-F441-4370-8F92-90ECF84B91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5" t="1231" r="1622" b="872"/>
          <a:stretch/>
        </p:blipFill>
        <p:spPr bwMode="auto">
          <a:xfrm>
            <a:off x="989902" y="333376"/>
            <a:ext cx="6026822" cy="6056961"/>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B0C0282-6086-412F-9956-772A451BEBC8}"/>
              </a:ext>
            </a:extLst>
          </p:cNvPr>
          <p:cNvSpPr txBox="1"/>
          <p:nvPr/>
        </p:nvSpPr>
        <p:spPr>
          <a:xfrm>
            <a:off x="7731122" y="662730"/>
            <a:ext cx="4286774" cy="1938992"/>
          </a:xfrm>
          <a:prstGeom prst="rect">
            <a:avLst/>
          </a:prstGeom>
          <a:noFill/>
        </p:spPr>
        <p:txBody>
          <a:bodyPr wrap="square" rtlCol="0">
            <a:spAutoFit/>
          </a:bodyPr>
          <a:lstStyle/>
          <a:p>
            <a:r>
              <a:rPr lang="en-GB" sz="6000" dirty="0"/>
              <a:t>Any questions?</a:t>
            </a:r>
          </a:p>
        </p:txBody>
      </p:sp>
    </p:spTree>
    <p:extLst>
      <p:ext uri="{BB962C8B-B14F-4D97-AF65-F5344CB8AC3E}">
        <p14:creationId xmlns:p14="http://schemas.microsoft.com/office/powerpoint/2010/main" val="139178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0C8822-D4CB-478D-83AF-903B6A1A4AED}"/>
              </a:ext>
            </a:extLst>
          </p:cNvPr>
          <p:cNvSpPr txBox="1"/>
          <p:nvPr/>
        </p:nvSpPr>
        <p:spPr>
          <a:xfrm>
            <a:off x="831907" y="612397"/>
            <a:ext cx="10912679" cy="6217087"/>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WHAT WE DON’T NEED!</a:t>
            </a:r>
          </a:p>
          <a:p>
            <a:pPr marL="285750" indent="-285750">
              <a:buFont typeface="Arial" panose="020B0604020202020204" pitchFamily="34" charset="0"/>
              <a:buChar char="•"/>
            </a:pPr>
            <a:r>
              <a:rPr lang="en-GB" sz="4000" dirty="0">
                <a:latin typeface="Calibri" panose="020F0502020204030204" pitchFamily="34" charset="0"/>
                <a:cs typeface="Calibri" panose="020F0502020204030204" pitchFamily="34" charset="0"/>
              </a:rPr>
              <a:t>Huge big expensive telescopes.</a:t>
            </a:r>
          </a:p>
          <a:p>
            <a:pPr marL="285750" indent="-285750">
              <a:buFont typeface="Arial" panose="020B0604020202020204" pitchFamily="34" charset="0"/>
              <a:buChar char="•"/>
            </a:pPr>
            <a:r>
              <a:rPr lang="en-GB" sz="4000" dirty="0">
                <a:latin typeface="Calibri" panose="020F0502020204030204" pitchFamily="34" charset="0"/>
                <a:cs typeface="Calibri" panose="020F0502020204030204" pitchFamily="34" charset="0"/>
              </a:rPr>
              <a:t>Personal Observatory, yes, you can buy ones to go in your garden. </a:t>
            </a:r>
          </a:p>
          <a:p>
            <a:pPr marL="285750" indent="-285750">
              <a:buFont typeface="Arial" panose="020B0604020202020204" pitchFamily="34" charset="0"/>
              <a:buChar char="•"/>
            </a:pPr>
            <a:r>
              <a:rPr lang="en-GB" sz="4000" dirty="0">
                <a:latin typeface="Calibri" panose="020F0502020204030204" pitchFamily="34" charset="0"/>
                <a:cs typeface="Calibri" panose="020F0502020204030204" pitchFamily="34" charset="0"/>
              </a:rPr>
              <a:t>Expensive guiding equipment. </a:t>
            </a:r>
          </a:p>
          <a:p>
            <a:pPr marL="285750" indent="-285750">
              <a:buFont typeface="Arial" panose="020B0604020202020204" pitchFamily="34" charset="0"/>
              <a:buChar char="•"/>
            </a:pPr>
            <a:r>
              <a:rPr lang="en-GB" sz="4000" dirty="0">
                <a:latin typeface="Calibri" panose="020F0502020204030204" pitchFamily="34" charset="0"/>
                <a:cs typeface="Calibri" panose="020F0502020204030204" pitchFamily="34" charset="0"/>
              </a:rPr>
              <a:t>Complicated set ups.</a:t>
            </a:r>
          </a:p>
          <a:p>
            <a:pPr marL="285750" indent="-285750">
              <a:buFont typeface="Arial" panose="020B0604020202020204" pitchFamily="34" charset="0"/>
              <a:buChar char="•"/>
            </a:pPr>
            <a:endParaRPr lang="en-GB" sz="3600" dirty="0">
              <a:latin typeface="Calibri" panose="020F0502020204030204" pitchFamily="34" charset="0"/>
              <a:cs typeface="Calibri" panose="020F0502020204030204" pitchFamily="34" charset="0"/>
            </a:endParaRP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9716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42DB3-BAE0-4AC4-83EA-A9B6F9416445}"/>
              </a:ext>
            </a:extLst>
          </p:cNvPr>
          <p:cNvSpPr txBox="1"/>
          <p:nvPr/>
        </p:nvSpPr>
        <p:spPr>
          <a:xfrm>
            <a:off x="503339" y="427839"/>
            <a:ext cx="11375472" cy="6863417"/>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WHAT YOU WIL NEED.</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Camera/memory card.</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Supply of Batteries.</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Wide angle lens, preferable a fast one.  Or more telephoto if you want to go deeper into the night sky.</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Tripod </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Shutter release cable.</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Warm clothing</a:t>
            </a:r>
          </a:p>
          <a:p>
            <a:pPr marL="285750" indent="-285750">
              <a:buFont typeface="Arial" panose="020B0604020202020204" pitchFamily="34" charset="0"/>
              <a:buChar char="•"/>
            </a:pPr>
            <a:endParaRPr lang="en-GB" sz="4400" dirty="0"/>
          </a:p>
          <a:p>
            <a:pPr marL="285750" indent="-285750">
              <a:buFont typeface="Arial" panose="020B0604020202020204" pitchFamily="34" charset="0"/>
              <a:buChar char="•"/>
            </a:pPr>
            <a:endParaRPr lang="en-GB" sz="1800"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9480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5E160A-9C62-4B7A-9134-0EB77F1CA7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367"/>
          <a:stretch/>
        </p:blipFill>
        <p:spPr bwMode="auto">
          <a:xfrm>
            <a:off x="1408153" y="314341"/>
            <a:ext cx="4220860" cy="6045656"/>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BDEEB8B-29B7-4A7B-9637-9789E6053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854"/>
          <a:stretch/>
        </p:blipFill>
        <p:spPr bwMode="auto">
          <a:xfrm>
            <a:off x="6759764" y="314341"/>
            <a:ext cx="4556985" cy="6048862"/>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EA267D5D-0B84-4293-8BB9-D06401F5E73C}"/>
              </a:ext>
            </a:extLst>
          </p:cNvPr>
          <p:cNvSpPr txBox="1"/>
          <p:nvPr/>
        </p:nvSpPr>
        <p:spPr>
          <a:xfrm>
            <a:off x="1478560" y="4882273"/>
            <a:ext cx="3712463" cy="1077218"/>
          </a:xfrm>
          <a:prstGeom prst="rect">
            <a:avLst/>
          </a:prstGeom>
          <a:noFill/>
        </p:spPr>
        <p:txBody>
          <a:bodyPr wrap="square">
            <a:sp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15mm F3.7. ISO 800. SS 68 seconds</a:t>
            </a:r>
            <a:endParaRPr lang="en-GB" sz="3200" dirty="0"/>
          </a:p>
        </p:txBody>
      </p:sp>
      <p:sp>
        <p:nvSpPr>
          <p:cNvPr id="7" name="TextBox 6">
            <a:extLst>
              <a:ext uri="{FF2B5EF4-FFF2-40B4-BE49-F238E27FC236}">
                <a16:creationId xmlns:a16="http://schemas.microsoft.com/office/drawing/2014/main" id="{F4B22F22-4942-4C00-B99A-6608A6EF33E9}"/>
              </a:ext>
            </a:extLst>
          </p:cNvPr>
          <p:cNvSpPr txBox="1"/>
          <p:nvPr/>
        </p:nvSpPr>
        <p:spPr>
          <a:xfrm>
            <a:off x="6952176" y="4830977"/>
            <a:ext cx="3831671" cy="1122871"/>
          </a:xfrm>
          <a:prstGeom prst="rect">
            <a:avLst/>
          </a:prstGeom>
          <a:noFill/>
        </p:spPr>
        <p:txBody>
          <a:bodyPr wrap="square">
            <a:spAutoFit/>
          </a:bodyPr>
          <a:lstStyle/>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15mm F3.7. ISO 800. SS 82 seconds</a:t>
            </a:r>
          </a:p>
        </p:txBody>
      </p:sp>
    </p:spTree>
    <p:extLst>
      <p:ext uri="{BB962C8B-B14F-4D97-AF65-F5344CB8AC3E}">
        <p14:creationId xmlns:p14="http://schemas.microsoft.com/office/powerpoint/2010/main" val="222989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0A6FC8-94AA-43BF-9744-316E7C62DE64}"/>
              </a:ext>
            </a:extLst>
          </p:cNvPr>
          <p:cNvSpPr txBox="1"/>
          <p:nvPr/>
        </p:nvSpPr>
        <p:spPr>
          <a:xfrm>
            <a:off x="1736520" y="260059"/>
            <a:ext cx="9496337" cy="707886"/>
          </a:xfrm>
          <a:prstGeom prst="rect">
            <a:avLst/>
          </a:prstGeom>
          <a:noFill/>
        </p:spPr>
        <p:txBody>
          <a:bodyPr wrap="square" rtlCol="0">
            <a:spAutoFit/>
          </a:bodyPr>
          <a:lstStyle/>
          <a:p>
            <a:r>
              <a:rPr lang="en-GB" sz="4000" dirty="0">
                <a:latin typeface="Calibri" panose="020F0502020204030204" pitchFamily="34" charset="0"/>
                <a:cs typeface="Calibri" panose="020F0502020204030204" pitchFamily="34" charset="0"/>
              </a:rPr>
              <a:t>WHAT IS THERE TO PHOTOGRAPH?</a:t>
            </a:r>
          </a:p>
        </p:txBody>
      </p:sp>
      <p:pic>
        <p:nvPicPr>
          <p:cNvPr id="3" name="Picture 2">
            <a:extLst>
              <a:ext uri="{FF2B5EF4-FFF2-40B4-BE49-F238E27FC236}">
                <a16:creationId xmlns:a16="http://schemas.microsoft.com/office/drawing/2014/main" id="{C99513E6-A7DF-4698-8F84-3D706E0C9D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7" t="4256" r="4211" b="7617"/>
          <a:stretch/>
        </p:blipFill>
        <p:spPr bwMode="auto">
          <a:xfrm>
            <a:off x="97261" y="931689"/>
            <a:ext cx="5675066" cy="5320966"/>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6A1721E-D157-416A-90CB-B0512960FE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4949" y="1393084"/>
            <a:ext cx="6112494" cy="4071832"/>
          </a:xfrm>
          <a:prstGeom prst="rect">
            <a:avLst/>
          </a:prstGeom>
          <a:noFill/>
          <a:ln>
            <a:noFill/>
          </a:ln>
        </p:spPr>
      </p:pic>
      <p:sp>
        <p:nvSpPr>
          <p:cNvPr id="6" name="TextBox 5">
            <a:extLst>
              <a:ext uri="{FF2B5EF4-FFF2-40B4-BE49-F238E27FC236}">
                <a16:creationId xmlns:a16="http://schemas.microsoft.com/office/drawing/2014/main" id="{55181809-78A0-429A-A707-412FF99958A2}"/>
              </a:ext>
            </a:extLst>
          </p:cNvPr>
          <p:cNvSpPr txBox="1"/>
          <p:nvPr/>
        </p:nvSpPr>
        <p:spPr>
          <a:xfrm>
            <a:off x="6140194" y="5392471"/>
            <a:ext cx="5990440" cy="1465529"/>
          </a:xfrm>
          <a:prstGeom prst="rect">
            <a:avLst/>
          </a:prstGeom>
          <a:noFill/>
        </p:spPr>
        <p:txBody>
          <a:bodyPr wrap="square">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Ursa Major. (Big Dipper /Plough)</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35mm f2.8. ISO 6400. SS 8 Seconds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Star spikes added using “star Spikes”</a:t>
            </a:r>
          </a:p>
        </p:txBody>
      </p:sp>
      <p:sp>
        <p:nvSpPr>
          <p:cNvPr id="7" name="TextBox 6">
            <a:extLst>
              <a:ext uri="{FF2B5EF4-FFF2-40B4-BE49-F238E27FC236}">
                <a16:creationId xmlns:a16="http://schemas.microsoft.com/office/drawing/2014/main" id="{A8EE21ED-1412-47FA-8872-26D5C823343D}"/>
              </a:ext>
            </a:extLst>
          </p:cNvPr>
          <p:cNvSpPr txBox="1"/>
          <p:nvPr/>
        </p:nvSpPr>
        <p:spPr>
          <a:xfrm>
            <a:off x="680209" y="6252655"/>
            <a:ext cx="5092118"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600mm. F11 </a:t>
            </a:r>
            <a:r>
              <a:rPr lang="en-GB" sz="2400">
                <a:latin typeface="Calibri" panose="020F0502020204030204" pitchFamily="34" charset="0"/>
                <a:cs typeface="Calibri" panose="020F0502020204030204" pitchFamily="34" charset="0"/>
              </a:rPr>
              <a:t>SS 1/125. </a:t>
            </a:r>
            <a:r>
              <a:rPr lang="en-GB" sz="2400" dirty="0">
                <a:latin typeface="Calibri" panose="020F0502020204030204" pitchFamily="34" charset="0"/>
                <a:cs typeface="Calibri" panose="020F0502020204030204" pitchFamily="34" charset="0"/>
              </a:rPr>
              <a:t>ISO 100 </a:t>
            </a:r>
          </a:p>
        </p:txBody>
      </p:sp>
    </p:spTree>
    <p:extLst>
      <p:ext uri="{BB962C8B-B14F-4D97-AF65-F5344CB8AC3E}">
        <p14:creationId xmlns:p14="http://schemas.microsoft.com/office/powerpoint/2010/main" val="42903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DFD115-0B41-4EA3-B0B0-3FCE38BE325C}"/>
              </a:ext>
            </a:extLst>
          </p:cNvPr>
          <p:cNvPicPr>
            <a:picLocks noChangeAspect="1"/>
          </p:cNvPicPr>
          <p:nvPr/>
        </p:nvPicPr>
        <p:blipFill>
          <a:blip r:embed="rId3"/>
          <a:stretch>
            <a:fillRect/>
          </a:stretch>
        </p:blipFill>
        <p:spPr>
          <a:xfrm>
            <a:off x="1333850" y="391410"/>
            <a:ext cx="9135610" cy="6075180"/>
          </a:xfrm>
          <a:prstGeom prst="rect">
            <a:avLst/>
          </a:prstGeom>
        </p:spPr>
      </p:pic>
    </p:spTree>
    <p:extLst>
      <p:ext uri="{BB962C8B-B14F-4D97-AF65-F5344CB8AC3E}">
        <p14:creationId xmlns:p14="http://schemas.microsoft.com/office/powerpoint/2010/main" val="246995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0C5C0-2456-4F29-B7E2-9F8D99103D3F}"/>
              </a:ext>
            </a:extLst>
          </p:cNvPr>
          <p:cNvSpPr txBox="1"/>
          <p:nvPr/>
        </p:nvSpPr>
        <p:spPr>
          <a:xfrm>
            <a:off x="164329" y="481623"/>
            <a:ext cx="11065079" cy="707886"/>
          </a:xfrm>
          <a:prstGeom prst="rect">
            <a:avLst/>
          </a:prstGeom>
          <a:noFill/>
        </p:spPr>
        <p:txBody>
          <a:bodyPr wrap="square" rtlCol="0">
            <a:spAutoFit/>
          </a:bodyPr>
          <a:lstStyle/>
          <a:p>
            <a:pPr algn="ctr"/>
            <a:r>
              <a:rPr lang="en-GB" sz="4000" dirty="0">
                <a:latin typeface="Calibri" panose="020F0502020204030204" pitchFamily="34" charset="0"/>
                <a:cs typeface="Calibri" panose="020F0502020204030204" pitchFamily="34" charset="0"/>
              </a:rPr>
              <a:t>THE 	4  P’s	</a:t>
            </a:r>
          </a:p>
        </p:txBody>
      </p:sp>
      <p:sp>
        <p:nvSpPr>
          <p:cNvPr id="4" name="TextBox 3">
            <a:extLst>
              <a:ext uri="{FF2B5EF4-FFF2-40B4-BE49-F238E27FC236}">
                <a16:creationId xmlns:a16="http://schemas.microsoft.com/office/drawing/2014/main" id="{211312D4-4EDA-4B25-B997-62A2BE96998F}"/>
              </a:ext>
            </a:extLst>
          </p:cNvPr>
          <p:cNvSpPr txBox="1"/>
          <p:nvPr/>
        </p:nvSpPr>
        <p:spPr>
          <a:xfrm>
            <a:off x="612396" y="1384183"/>
            <a:ext cx="11065079" cy="2585323"/>
          </a:xfrm>
          <a:prstGeom prst="rect">
            <a:avLst/>
          </a:prstGeom>
          <a:noFill/>
        </p:spPr>
        <p:txBody>
          <a:bodyPr wrap="square" rtlCol="0">
            <a:spAutoFit/>
          </a:bodyPr>
          <a:lstStyle/>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PLANNING.</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PATIENCE ( you will be standing around for a while)</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PHOTOGRAPHING</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POST EDITING</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2950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1ABE5-28C9-407E-8918-5E2BD17C2A44}"/>
              </a:ext>
            </a:extLst>
          </p:cNvPr>
          <p:cNvSpPr txBox="1"/>
          <p:nvPr/>
        </p:nvSpPr>
        <p:spPr>
          <a:xfrm>
            <a:off x="545284" y="352338"/>
            <a:ext cx="11241248" cy="6586418"/>
          </a:xfrm>
          <a:prstGeom prst="rect">
            <a:avLst/>
          </a:prstGeom>
          <a:noFill/>
        </p:spPr>
        <p:txBody>
          <a:bodyPr wrap="square" rtlCol="0">
            <a:spAutoFit/>
          </a:bodyPr>
          <a:lstStyle/>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Planning in advance can increase your chances of success, a lot of what we try to Photograph in the night sky isn’t easily visible to the naked eye. </a:t>
            </a:r>
          </a:p>
          <a:p>
            <a:endParaRPr lang="en-GB" sz="3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For Photographing the Moon you don’t really need much planning, and its pretty easy to spot. However if you want a night landscape shot, then you just need to plan if the Moon will be in the area you want it to be, and decide what focal length you want to use.</a:t>
            </a:r>
          </a:p>
          <a:p>
            <a:endParaRPr lang="en-GB" sz="3600" dirty="0">
              <a:latin typeface="Calibri" panose="020F0502020204030204" pitchFamily="34" charset="0"/>
              <a:cs typeface="Calibri" panose="020F0502020204030204" pitchFamily="34" charset="0"/>
            </a:endParaRPr>
          </a:p>
          <a:p>
            <a:endParaRPr lang="en-GB" sz="4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0563116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369</TotalTime>
  <Words>1035</Words>
  <Application>Microsoft Office PowerPoint</Application>
  <PresentationFormat>Widescreen</PresentationFormat>
  <Paragraphs>100</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Corbel</vt:lpstr>
      <vt:lpstr>Depth</vt:lpstr>
      <vt:lpstr>LETS TRY ASTRO PHOTOGRAPHY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TRY ASTROPHOTOGRAPHY</dc:title>
  <dc:creator>Tanya Liepins</dc:creator>
  <cp:lastModifiedBy>Tanya Liepins</cp:lastModifiedBy>
  <cp:revision>7</cp:revision>
  <cp:lastPrinted>2021-11-10T21:55:40Z</cp:lastPrinted>
  <dcterms:created xsi:type="dcterms:W3CDTF">2021-11-08T15:24:17Z</dcterms:created>
  <dcterms:modified xsi:type="dcterms:W3CDTF">2021-11-12T10:33:15Z</dcterms:modified>
</cp:coreProperties>
</file>